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685" r:id="rId2"/>
    <p:sldMasterId id="2147483686" r:id="rId3"/>
  </p:sldMasterIdLst>
  <p:notesMasterIdLst>
    <p:notesMasterId r:id="rId12"/>
  </p:notesMasterIdLst>
  <p:sldIdLst>
    <p:sldId id="256" r:id="rId4"/>
    <p:sldId id="257" r:id="rId5"/>
    <p:sldId id="258" r:id="rId6"/>
    <p:sldId id="260" r:id="rId7"/>
    <p:sldId id="259" r:id="rId8"/>
    <p:sldId id="261" r:id="rId9"/>
    <p:sldId id="262" r:id="rId10"/>
    <p:sldId id="264" r:id="rId11"/>
  </p:sldIdLst>
  <p:sldSz cx="12192000" cy="6858000"/>
  <p:notesSz cx="7559675" cy="10691813"/>
  <p:embeddedFontLst>
    <p:embeddedFont>
      <p:font typeface="Montserrat SemiBold" charset="-52"/>
      <p:regular r:id="rId13"/>
      <p:bold r:id="rId14"/>
      <p:italic r:id="rId15"/>
      <p:boldItalic r:id="rId16"/>
    </p:embeddedFont>
    <p:embeddedFont>
      <p:font typeface="Montserrat" charset="-52"/>
      <p:regular r:id="rId17"/>
      <p:bold r:id="rId18"/>
      <p:italic r:id="rId19"/>
      <p:boldItalic r:id="rId20"/>
    </p:embeddedFont>
    <p:embeddedFont>
      <p:font typeface="Montserrat Medium" charset="-52"/>
      <p:regular r:id="rId21"/>
      <p:bold r:id="rId22"/>
      <p:italic r:id="rId23"/>
      <p:boldItalic r:id="rId24"/>
    </p:embeddedFont>
    <p:embeddedFont>
      <p:font typeface="Calibri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38BD5CE4-08BB-4ECE-B22B-9F4B0435EE21}">
  <a:tblStyle styleId="{38BD5CE4-08BB-4ECE-B22B-9F4B0435EE21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472C4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472C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2274" y="-10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2.fntdata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7.xml"/><Relationship Id="rId19" Type="http://schemas.openxmlformats.org/officeDocument/2006/relationships/font" Target="fonts/font7.fntdata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0" name="Google Shape;1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3" name="Google Shape;20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6" name="Google Shape;2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f61aa80d57_0_1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1" name="Google Shape;251;g2f61aa80d57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f61aa80d57_0_5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9" name="Google Shape;239;g2f61aa80d57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f61aa80d57_0_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4" name="Google Shape;264;g2f61aa80d5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8" name="Google Shape;27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01688"/>
            <a:ext cx="7126287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fb843b12d4_0_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6" name="Google Shape;306;g2fb843b12d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00" cy="400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2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2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4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body" idx="2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3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4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5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6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ubTitle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>
            <a:spLocks noGrp="1"/>
          </p:cNvSpPr>
          <p:nvPr>
            <p:ph type="subTitle" idx="1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1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subTitle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2"/>
          <p:cNvSpPr txBox="1">
            <a:spLocks noGrp="1"/>
          </p:cNvSpPr>
          <p:nvPr>
            <p:ph type="body" idx="3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2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3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4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body" idx="2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5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5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5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5"/>
          <p:cNvSpPr txBox="1">
            <a:spLocks noGrp="1"/>
          </p:cNvSpPr>
          <p:nvPr>
            <p:ph type="body" idx="4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5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6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6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6"/>
          <p:cNvSpPr txBox="1">
            <a:spLocks noGrp="1"/>
          </p:cNvSpPr>
          <p:nvPr>
            <p:ph type="body" idx="2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6"/>
          <p:cNvSpPr txBox="1">
            <a:spLocks noGrp="1"/>
          </p:cNvSpPr>
          <p:nvPr>
            <p:ph type="body" idx="3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6"/>
          <p:cNvSpPr txBox="1">
            <a:spLocks noGrp="1"/>
          </p:cNvSpPr>
          <p:nvPr>
            <p:ph type="body" idx="4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6"/>
          <p:cNvSpPr txBox="1">
            <a:spLocks noGrp="1"/>
          </p:cNvSpPr>
          <p:nvPr>
            <p:ph type="body" idx="5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body" idx="6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6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8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9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9"/>
          <p:cNvSpPr txBox="1">
            <a:spLocks noGrp="1"/>
          </p:cNvSpPr>
          <p:nvPr>
            <p:ph type="subTitle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9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0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0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0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1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1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1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1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32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3"/>
          <p:cNvSpPr txBox="1">
            <a:spLocks noGrp="1"/>
          </p:cNvSpPr>
          <p:nvPr>
            <p:ph type="subTitle" idx="1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4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4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34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34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5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5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5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5"/>
          <p:cNvSpPr txBox="1">
            <a:spLocks noGrp="1"/>
          </p:cNvSpPr>
          <p:nvPr>
            <p:ph type="body" idx="3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6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6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6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6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36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7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7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37"/>
          <p:cNvSpPr txBox="1">
            <a:spLocks noGrp="1"/>
          </p:cNvSpPr>
          <p:nvPr>
            <p:ph type="body" idx="2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37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8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38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38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38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38"/>
          <p:cNvSpPr txBox="1">
            <a:spLocks noGrp="1"/>
          </p:cNvSpPr>
          <p:nvPr>
            <p:ph type="body" idx="4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38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9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9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39"/>
          <p:cNvSpPr txBox="1">
            <a:spLocks noGrp="1"/>
          </p:cNvSpPr>
          <p:nvPr>
            <p:ph type="body" idx="2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39"/>
          <p:cNvSpPr txBox="1">
            <a:spLocks noGrp="1"/>
          </p:cNvSpPr>
          <p:nvPr>
            <p:ph type="body" idx="3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9"/>
          <p:cNvSpPr txBox="1">
            <a:spLocks noGrp="1"/>
          </p:cNvSpPr>
          <p:nvPr>
            <p:ph type="body" idx="4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9"/>
          <p:cNvSpPr txBox="1">
            <a:spLocks noGrp="1"/>
          </p:cNvSpPr>
          <p:nvPr>
            <p:ph type="body" idx="5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9"/>
          <p:cNvSpPr txBox="1">
            <a:spLocks noGrp="1"/>
          </p:cNvSpPr>
          <p:nvPr>
            <p:ph type="body" idx="6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9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>
            <a:spLocks noGrp="1"/>
          </p:cNvSpPr>
          <p:nvPr>
            <p:ph type="subTitle" idx="1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3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4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628280" y="357120"/>
            <a:ext cx="1079640" cy="43164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607760" y="367560"/>
            <a:ext cx="1098360" cy="43164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7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  <a:defRPr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p27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27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40"/>
          <p:cNvPicPr preferRelativeResize="0"/>
          <p:nvPr/>
        </p:nvPicPr>
        <p:blipFill rotWithShape="1">
          <a:blip r:embed="rId3">
            <a:alphaModFix/>
          </a:blip>
          <a:srcRect l="8095"/>
          <a:stretch/>
        </p:blipFill>
        <p:spPr>
          <a:xfrm>
            <a:off x="-1" y="0"/>
            <a:ext cx="9477924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60756" y="0"/>
            <a:ext cx="8203960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15349" y="175"/>
            <a:ext cx="8676650" cy="6857648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40"/>
          <p:cNvSpPr/>
          <p:nvPr/>
        </p:nvSpPr>
        <p:spPr>
          <a:xfrm>
            <a:off x="6031724" y="2323025"/>
            <a:ext cx="6273600" cy="17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9"/>
              </a:buClr>
              <a:buSzPts val="4000"/>
              <a:buFont typeface="Montserrat SemiBold"/>
              <a:buNone/>
            </a:pPr>
            <a:r>
              <a:rPr lang="ru-RU" sz="3200" b="0" i="0" u="none" strike="noStrike" cap="none">
                <a:solidFill>
                  <a:srgbClr val="00489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"Наставник, коуч, психолог: как удержать новичка?"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40"/>
          <p:cNvSpPr/>
          <p:nvPr/>
        </p:nvSpPr>
        <p:spPr>
          <a:xfrm>
            <a:off x="5635470" y="5906480"/>
            <a:ext cx="16626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81D"/>
              </a:buClr>
              <a:buSzPts val="1200"/>
              <a:buFont typeface="Montserrat"/>
              <a:buNone/>
            </a:pPr>
            <a:r>
              <a:rPr lang="ru-RU" sz="1200" b="0" i="0" u="none" strike="noStrike" cap="none">
                <a:solidFill>
                  <a:srgbClr val="E5481D"/>
                </a:solidFill>
                <a:latin typeface="Montserrat"/>
                <a:ea typeface="Montserrat"/>
                <a:cs typeface="Montserrat"/>
                <a:sym typeface="Montserrat"/>
              </a:rPr>
              <a:t>Сочи, сентябрь 2024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" name="Google Shape;197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66000" y="692280"/>
            <a:ext cx="1121760" cy="44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75440" y="692280"/>
            <a:ext cx="1067760" cy="44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40"/>
          <p:cNvSpPr/>
          <p:nvPr/>
        </p:nvSpPr>
        <p:spPr>
          <a:xfrm>
            <a:off x="5635475" y="4576975"/>
            <a:ext cx="48768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600"/>
              <a:buFont typeface="Montserrat SemiBold"/>
              <a:buNone/>
            </a:pPr>
            <a:r>
              <a:rPr lang="ru-RU" sz="1600" b="1" i="0" u="none" strike="noStrike" cap="none">
                <a:solidFill>
                  <a:srgbClr val="69B3E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Ирина Павловна Варнавская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200"/>
              <a:buFont typeface="Montserrat"/>
              <a:buNone/>
            </a:pPr>
            <a:r>
              <a:rPr lang="ru-RU" sz="12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rPr>
              <a:t>Министр труда и социального развития Омской области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p40" descr="Изображение выглядит как текст, знак&#10;&#10;Автоматически созданное описание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938440" y="692280"/>
            <a:ext cx="941040" cy="436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1"/>
          <p:cNvSpPr/>
          <p:nvPr/>
        </p:nvSpPr>
        <p:spPr>
          <a:xfrm>
            <a:off x="208200" y="752050"/>
            <a:ext cx="5484000" cy="18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Montserrat SemiBold"/>
              <a:buNone/>
            </a:pPr>
            <a:r>
              <a:rPr lang="ru-RU" sz="4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2021 год</a:t>
            </a:r>
            <a:endParaRPr sz="4800" b="1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Montserrat SemiBold"/>
              <a:buNone/>
            </a:pPr>
            <a:r>
              <a:rPr lang="ru-RU" sz="3600" b="0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Старт модернизации службы занятости Омской области</a:t>
            </a:r>
            <a:endParaRPr sz="3600" b="0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6" name="Google Shape;206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4800" y="352"/>
            <a:ext cx="9347200" cy="685764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</p:pic>
      <p:pic>
        <p:nvPicPr>
          <p:cNvPr id="207" name="Google Shape;207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35075" y="165505"/>
            <a:ext cx="1121759" cy="44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41"/>
          <p:cNvSpPr txBox="1"/>
          <p:nvPr/>
        </p:nvSpPr>
        <p:spPr>
          <a:xfrm>
            <a:off x="4595802" y="3929066"/>
            <a:ext cx="6979800" cy="69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ru-RU" sz="3400" dirty="0">
                <a:solidFill>
                  <a:srgbClr val="004899"/>
                </a:solidFill>
                <a:latin typeface="Montserrat"/>
                <a:ea typeface="Montserrat"/>
                <a:cs typeface="Montserrat"/>
                <a:sym typeface="Montserrat"/>
              </a:rPr>
              <a:t>Отток </a:t>
            </a:r>
            <a:r>
              <a:rPr lang="ru-RU" sz="3400" dirty="0" smtClean="0">
                <a:solidFill>
                  <a:srgbClr val="004899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персонала</a:t>
            </a:r>
            <a:endParaRPr sz="3400">
              <a:solidFill>
                <a:srgbClr val="0048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9" name="Google Shape;209;p41"/>
          <p:cNvSpPr txBox="1"/>
          <p:nvPr/>
        </p:nvSpPr>
        <p:spPr>
          <a:xfrm>
            <a:off x="6453190" y="785794"/>
            <a:ext cx="47505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4899"/>
                </a:solidFill>
                <a:latin typeface="Montserrat"/>
                <a:ea typeface="Montserrat"/>
                <a:cs typeface="Montserrat"/>
                <a:sym typeface="Montserrat"/>
              </a:rPr>
              <a:t>Проблемное поле</a:t>
            </a:r>
            <a:endParaRPr sz="2800" b="1" strike="noStrike">
              <a:solidFill>
                <a:srgbClr val="69B3E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1" name="Google Shape;211;p41"/>
          <p:cNvSpPr txBox="1"/>
          <p:nvPr/>
        </p:nvSpPr>
        <p:spPr>
          <a:xfrm>
            <a:off x="5238744" y="2714620"/>
            <a:ext cx="6810380" cy="10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rPr>
              <a:t>23</a:t>
            </a:r>
            <a:r>
              <a:rPr lang="ru-RU" sz="3600" dirty="0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rPr>
              <a:t>%</a:t>
            </a:r>
            <a:r>
              <a:rPr lang="ru-RU" sz="2000" dirty="0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rPr>
              <a:t> новых работников увольняются в течение первого года работы</a:t>
            </a:r>
            <a:endParaRPr sz="2300">
              <a:solidFill>
                <a:srgbClr val="69B3E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2" name="Google Shape;212;p41"/>
          <p:cNvSpPr txBox="1"/>
          <p:nvPr/>
        </p:nvSpPr>
        <p:spPr>
          <a:xfrm>
            <a:off x="5738810" y="1857364"/>
            <a:ext cx="6158700" cy="7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rgbClr val="004899"/>
                </a:solidFill>
                <a:latin typeface="Montserrat"/>
                <a:ea typeface="Montserrat"/>
                <a:cs typeface="Montserrat"/>
                <a:sym typeface="Montserrat"/>
              </a:rPr>
              <a:t>Неэффективная адаптация</a:t>
            </a:r>
            <a:endParaRPr sz="1200"/>
          </a:p>
        </p:txBody>
      </p:sp>
      <p:sp>
        <p:nvSpPr>
          <p:cNvPr id="11" name="Прямоугольник 10"/>
          <p:cNvSpPr/>
          <p:nvPr/>
        </p:nvSpPr>
        <p:spPr>
          <a:xfrm>
            <a:off x="4095736" y="4857760"/>
            <a:ext cx="75724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buClr>
                <a:schemeClr val="dk1"/>
              </a:buClr>
              <a:buSzPts val="1100"/>
            </a:pPr>
            <a:r>
              <a:rPr lang="ru-RU" sz="3600" dirty="0" smtClean="0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rPr>
              <a:t>46%</a:t>
            </a:r>
            <a:r>
              <a:rPr lang="ru-RU" sz="2000" dirty="0" smtClean="0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rPr>
              <a:t> новых работников увольняются в течение первых трех лет</a:t>
            </a:r>
            <a:endParaRPr lang="ru-RU" sz="3600" dirty="0">
              <a:solidFill>
                <a:srgbClr val="69B3E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2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</a:pPr>
            <a:fld id="{00000000-1234-1234-1234-123412341234}" type="slidenum">
              <a:rPr lang="ru-RU"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9B3E7"/>
                </a:buClr>
                <a:buSzPts val="1000"/>
                <a:buFont typeface="Montserrat"/>
                <a:buNone/>
              </a:pPr>
              <a:t>3</a:t>
            </a:fld>
            <a:endParaRPr sz="1000" b="0" i="0" u="none" strike="noStrike" cap="none">
              <a:solidFill>
                <a:srgbClr val="69B3E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9" name="Google Shape;219;p42"/>
          <p:cNvSpPr/>
          <p:nvPr/>
        </p:nvSpPr>
        <p:spPr>
          <a:xfrm>
            <a:off x="1452530" y="142852"/>
            <a:ext cx="9051900" cy="9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Montserrat SemiBold"/>
              <a:buNone/>
            </a:pPr>
            <a:r>
              <a:rPr lang="ru-RU" sz="3800" dirty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SemiBold"/>
              </a:rPr>
              <a:t>Карты </a:t>
            </a:r>
            <a:r>
              <a:rPr lang="ru-RU" sz="38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SemiBold"/>
              </a:rPr>
              <a:t>компетенций</a:t>
            </a:r>
            <a:endParaRPr lang="ru-RU" sz="3800" dirty="0">
              <a:solidFill>
                <a:srgbClr val="004899"/>
              </a:solidFill>
              <a:latin typeface="Montserrat Medium"/>
              <a:ea typeface="Montserrat Medium"/>
              <a:cs typeface="Montserrat Medium"/>
              <a:sym typeface="Montserrat SemiBold"/>
            </a:endParaRPr>
          </a:p>
        </p:txBody>
      </p:sp>
      <p:sp>
        <p:nvSpPr>
          <p:cNvPr id="220" name="Google Shape;220;p42"/>
          <p:cNvSpPr/>
          <p:nvPr/>
        </p:nvSpPr>
        <p:spPr>
          <a:xfrm>
            <a:off x="478614" y="171588"/>
            <a:ext cx="631357" cy="841185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>
            <a:noFill/>
          </a:ln>
          <a:effectLst>
            <a:outerShdw blurRad="127080" dist="3816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Montserrat SemiBold"/>
              <a:buNone/>
            </a:pP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1" name="Google Shape;221;p42"/>
          <p:cNvGraphicFramePr/>
          <p:nvPr/>
        </p:nvGraphicFramePr>
        <p:xfrm>
          <a:off x="755150" y="1332200"/>
          <a:ext cx="8225900" cy="2450675"/>
        </p:xfrm>
        <a:graphic>
          <a:graphicData uri="http://schemas.openxmlformats.org/drawingml/2006/table">
            <a:tbl>
              <a:tblPr firstRow="1" bandRow="1">
                <a:noFill/>
                <a:tableStyleId>{38BD5CE4-08BB-4ECE-B22B-9F4B0435EE21}</a:tableStyleId>
              </a:tblPr>
              <a:tblGrid>
                <a:gridCol w="1990400"/>
                <a:gridCol w="1561875"/>
                <a:gridCol w="1446500"/>
                <a:gridCol w="1726475"/>
                <a:gridCol w="1500650"/>
              </a:tblGrid>
              <a:tr h="926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 dirty="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Компетенция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8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ru-RU" sz="17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</a:t>
                      </a:r>
                      <a:endParaRPr sz="17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ru-RU" sz="10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уровень некомпетентности</a:t>
                      </a:r>
                      <a:endParaRPr sz="12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8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ru-RU" sz="17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sz="17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ru-RU" sz="10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уровень ограниченной компетентности</a:t>
                      </a:r>
                      <a:endParaRPr sz="12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8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sz="17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уровень профессионализма</a:t>
                      </a:r>
                      <a:endParaRPr sz="10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8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ru-RU" sz="17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sz="17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ru-RU" sz="100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уровень мастерства</a:t>
                      </a:r>
                      <a:endParaRPr sz="12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899"/>
                    </a:solidFill>
                  </a:tcPr>
                </a:tc>
              </a:tr>
              <a:tr h="243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>
                          <a:solidFill>
                            <a:srgbClr val="0033A0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Коммуникабельность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96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>
                          <a:solidFill>
                            <a:srgbClr val="0033A0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Эмпатия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Montserrat"/>
                        <a:buNone/>
                      </a:pP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83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>
                          <a:solidFill>
                            <a:srgbClr val="0033A0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Работа с информацией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43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>
                          <a:solidFill>
                            <a:srgbClr val="0033A0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Стрессоустойчивость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65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>
                          <a:solidFill>
                            <a:srgbClr val="0033A0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Проактивность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Montserrat"/>
                        <a:buNone/>
                      </a:pP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222" name="Google Shape;222;p42"/>
          <p:cNvGraphicFramePr/>
          <p:nvPr/>
        </p:nvGraphicFramePr>
        <p:xfrm>
          <a:off x="3486700" y="4034750"/>
          <a:ext cx="8225900" cy="2145865"/>
        </p:xfrm>
        <a:graphic>
          <a:graphicData uri="http://schemas.openxmlformats.org/drawingml/2006/table">
            <a:tbl>
              <a:tblPr firstRow="1" bandRow="1">
                <a:noFill/>
                <a:tableStyleId>{38BD5CE4-08BB-4ECE-B22B-9F4B0435EE21}</a:tableStyleId>
              </a:tblPr>
              <a:tblGrid>
                <a:gridCol w="2338275"/>
                <a:gridCol w="1508625"/>
                <a:gridCol w="1558275"/>
                <a:gridCol w="1594400"/>
                <a:gridCol w="1226325"/>
              </a:tblGrid>
              <a:tr h="926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u="none" strike="noStrike" cap="none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Компетенция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8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ru-RU" sz="17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</a:t>
                      </a:r>
                      <a:endParaRPr sz="17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ru-RU" sz="10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уровень некомпетентности</a:t>
                      </a:r>
                      <a:endParaRPr sz="12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8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ru-RU" sz="17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sz="17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ru-RU" sz="10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уровень ограниченной компетентности</a:t>
                      </a:r>
                      <a:endParaRPr sz="12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8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sz="17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уровень профессионализма</a:t>
                      </a:r>
                      <a:endParaRPr sz="10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8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ru-RU" sz="17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sz="17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ru-RU" sz="10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уровень мастерства</a:t>
                      </a:r>
                      <a:endParaRPr sz="12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899"/>
                    </a:solidFill>
                  </a:tcPr>
                </a:tc>
              </a:tr>
              <a:tr h="243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>
                          <a:solidFill>
                            <a:srgbClr val="0033A0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Коммуникабельность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96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None/>
                      </a:pPr>
                      <a:r>
                        <a:rPr lang="ru-RU" sz="1100">
                          <a:solidFill>
                            <a:srgbClr val="0033A0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Клиентоориентированность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Montserrat"/>
                        <a:buNone/>
                      </a:pP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836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>
                          <a:solidFill>
                            <a:srgbClr val="0033A0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Стрессоустойчивость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65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>
                          <a:solidFill>
                            <a:srgbClr val="0033A0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Проактивность</a:t>
                      </a:r>
                      <a:endParaRPr sz="110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Montserrat"/>
                        <a:buNone/>
                      </a:pP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9B3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223" name="Google Shape;223;p42"/>
          <p:cNvSpPr/>
          <p:nvPr/>
        </p:nvSpPr>
        <p:spPr>
          <a:xfrm>
            <a:off x="8163999" y="2319800"/>
            <a:ext cx="132917" cy="195624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E5481D"/>
          </a:solidFill>
          <a:ln>
            <a:noFill/>
          </a:ln>
          <a:effectLst>
            <a:outerShdw blurRad="127000" dist="3810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4" name="Google Shape;224;p42"/>
          <p:cNvSpPr/>
          <p:nvPr/>
        </p:nvSpPr>
        <p:spPr>
          <a:xfrm>
            <a:off x="9625450" y="5325950"/>
            <a:ext cx="132917" cy="166281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E5481D"/>
          </a:solidFill>
          <a:ln>
            <a:noFill/>
          </a:ln>
          <a:effectLst>
            <a:outerShdw blurRad="127000" dist="3810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5" name="Google Shape;225;p42"/>
          <p:cNvSpPr/>
          <p:nvPr/>
        </p:nvSpPr>
        <p:spPr>
          <a:xfrm>
            <a:off x="9625450" y="5631513"/>
            <a:ext cx="116303" cy="166281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E5481D"/>
          </a:solidFill>
          <a:ln>
            <a:noFill/>
          </a:ln>
          <a:effectLst>
            <a:outerShdw blurRad="127000" dist="3810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6" name="Google Shape;226;p42"/>
          <p:cNvSpPr/>
          <p:nvPr/>
        </p:nvSpPr>
        <p:spPr>
          <a:xfrm>
            <a:off x="9625450" y="5911475"/>
            <a:ext cx="116303" cy="176062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E5481D"/>
          </a:solidFill>
          <a:ln>
            <a:noFill/>
          </a:ln>
          <a:effectLst>
            <a:outerShdw blurRad="127000" dist="3810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7" name="Google Shape;227;p42"/>
          <p:cNvSpPr/>
          <p:nvPr/>
        </p:nvSpPr>
        <p:spPr>
          <a:xfrm>
            <a:off x="6537275" y="2626575"/>
            <a:ext cx="116303" cy="176062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E5481D"/>
          </a:solidFill>
          <a:ln>
            <a:noFill/>
          </a:ln>
          <a:effectLst>
            <a:outerShdw blurRad="127000" dist="3810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8" name="Google Shape;228;p42"/>
          <p:cNvSpPr/>
          <p:nvPr/>
        </p:nvSpPr>
        <p:spPr>
          <a:xfrm>
            <a:off x="6537275" y="2934263"/>
            <a:ext cx="116303" cy="176062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E5481D"/>
          </a:solidFill>
          <a:ln>
            <a:noFill/>
          </a:ln>
          <a:effectLst>
            <a:outerShdw blurRad="127000" dist="3810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9" name="Google Shape;229;p42"/>
          <p:cNvSpPr/>
          <p:nvPr/>
        </p:nvSpPr>
        <p:spPr>
          <a:xfrm>
            <a:off x="6537275" y="3241950"/>
            <a:ext cx="116303" cy="176062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E5481D"/>
          </a:solidFill>
          <a:ln>
            <a:noFill/>
          </a:ln>
          <a:effectLst>
            <a:outerShdw blurRad="127000" dist="3810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0" name="Google Shape;230;p42"/>
          <p:cNvSpPr/>
          <p:nvPr/>
        </p:nvSpPr>
        <p:spPr>
          <a:xfrm>
            <a:off x="6537275" y="3549625"/>
            <a:ext cx="116303" cy="176062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E5481D"/>
          </a:solidFill>
          <a:ln>
            <a:noFill/>
          </a:ln>
          <a:effectLst>
            <a:outerShdw blurRad="127000" dist="3810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1" name="Google Shape;231;p42"/>
          <p:cNvSpPr/>
          <p:nvPr/>
        </p:nvSpPr>
        <p:spPr>
          <a:xfrm>
            <a:off x="11037200" y="5019638"/>
            <a:ext cx="116303" cy="176062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E5481D"/>
          </a:solidFill>
          <a:ln>
            <a:noFill/>
          </a:ln>
          <a:effectLst>
            <a:outerShdw blurRad="127000" dist="3810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2" name="Google Shape;232;p42"/>
          <p:cNvSpPr txBox="1"/>
          <p:nvPr/>
        </p:nvSpPr>
        <p:spPr>
          <a:xfrm>
            <a:off x="9250225" y="2258813"/>
            <a:ext cx="30438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400" dirty="0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карьерного консультанта*</a:t>
            </a:r>
            <a:endParaRPr sz="1700"/>
          </a:p>
        </p:txBody>
      </p:sp>
      <p:sp>
        <p:nvSpPr>
          <p:cNvPr id="233" name="Google Shape;233;p42"/>
          <p:cNvSpPr txBox="1"/>
          <p:nvPr/>
        </p:nvSpPr>
        <p:spPr>
          <a:xfrm>
            <a:off x="1110774" y="4890313"/>
            <a:ext cx="2413457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200" dirty="0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кадрового консультанта*</a:t>
            </a:r>
            <a:endParaRPr sz="1500"/>
          </a:p>
        </p:txBody>
      </p:sp>
      <p:cxnSp>
        <p:nvCxnSpPr>
          <p:cNvPr id="234" name="Google Shape;234;p42"/>
          <p:cNvCxnSpPr>
            <a:endCxn id="233" idx="1"/>
          </p:cNvCxnSpPr>
          <p:nvPr/>
        </p:nvCxnSpPr>
        <p:spPr>
          <a:xfrm rot="5400000">
            <a:off x="-850324" y="2892762"/>
            <a:ext cx="4175999" cy="253802"/>
          </a:xfrm>
          <a:prstGeom prst="curvedConnector4">
            <a:avLst>
              <a:gd name="adj1" fmla="val 6910"/>
              <a:gd name="adj2" fmla="val 444986"/>
            </a:avLst>
          </a:prstGeom>
          <a:noFill/>
          <a:ln w="38100" cap="flat" cmpd="sng">
            <a:solidFill>
              <a:srgbClr val="004899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35" name="Google Shape;235;p42"/>
          <p:cNvCxnSpPr/>
          <p:nvPr/>
        </p:nvCxnSpPr>
        <p:spPr>
          <a:xfrm>
            <a:off x="6822875" y="579713"/>
            <a:ext cx="3783600" cy="2113800"/>
          </a:xfrm>
          <a:prstGeom prst="curvedConnector3">
            <a:avLst>
              <a:gd name="adj1" fmla="val 128059"/>
            </a:avLst>
          </a:prstGeom>
          <a:noFill/>
          <a:ln w="38100" cap="flat" cmpd="sng">
            <a:solidFill>
              <a:srgbClr val="004899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6" name="Google Shape;236;p42"/>
          <p:cNvSpPr txBox="1"/>
          <p:nvPr/>
        </p:nvSpPr>
        <p:spPr>
          <a:xfrm>
            <a:off x="452398" y="6143644"/>
            <a:ext cx="11234100" cy="5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000" dirty="0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*  В карте компетенций на каждом уровне определяются поведенческие проявления</a:t>
            </a:r>
            <a:endParaRPr sz="13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4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00" cy="40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</a:pPr>
            <a:fld id="{00000000-1234-1234-1234-123412341234}" type="slidenum">
              <a:rPr lang="ru-RU"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9B3E7"/>
                </a:buClr>
                <a:buSzPts val="1000"/>
                <a:buFont typeface="Montserrat"/>
                <a:buNone/>
              </a:pPr>
              <a:t>4</a:t>
            </a:fld>
            <a:endParaRPr sz="1000" b="0" i="0" u="none" strike="noStrike" cap="none">
              <a:solidFill>
                <a:srgbClr val="69B3E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4" name="Google Shape;254;p44"/>
          <p:cNvSpPr/>
          <p:nvPr/>
        </p:nvSpPr>
        <p:spPr>
          <a:xfrm>
            <a:off x="1363955" y="570310"/>
            <a:ext cx="9051900" cy="78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9"/>
              </a:buClr>
              <a:buSzPts val="5400"/>
              <a:buFont typeface="Montserrat SemiBold"/>
              <a:buNone/>
            </a:pPr>
            <a:r>
              <a:rPr lang="ru-RU" sz="3800" dirty="0" err="1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SemiBold"/>
              </a:rPr>
              <a:t>Коуч</a:t>
            </a:r>
            <a:endParaRPr lang="ru-RU" sz="3800" dirty="0">
              <a:solidFill>
                <a:srgbClr val="004899"/>
              </a:solidFill>
              <a:latin typeface="Montserrat Medium"/>
              <a:ea typeface="Montserrat Medium"/>
              <a:cs typeface="Montserrat Medium"/>
              <a:sym typeface="Montserrat SemiBold"/>
            </a:endParaRPr>
          </a:p>
        </p:txBody>
      </p:sp>
      <p:sp>
        <p:nvSpPr>
          <p:cNvPr id="255" name="Google Shape;255;p44"/>
          <p:cNvSpPr/>
          <p:nvPr/>
        </p:nvSpPr>
        <p:spPr>
          <a:xfrm>
            <a:off x="521601" y="606625"/>
            <a:ext cx="631357" cy="841185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>
            <a:noFill/>
          </a:ln>
          <a:effectLst>
            <a:outerShdw blurRad="127080" dist="3816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Montserrat SemiBold"/>
              <a:buNone/>
            </a:pP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44"/>
          <p:cNvSpPr/>
          <p:nvPr/>
        </p:nvSpPr>
        <p:spPr>
          <a:xfrm>
            <a:off x="952464" y="1571612"/>
            <a:ext cx="2571768" cy="2071702"/>
          </a:xfrm>
          <a:prstGeom prst="cloud">
            <a:avLst/>
          </a:prstGeom>
          <a:solidFill>
            <a:srgbClr val="F7FBFE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44"/>
          <p:cNvSpPr txBox="1"/>
          <p:nvPr/>
        </p:nvSpPr>
        <p:spPr>
          <a:xfrm>
            <a:off x="809588" y="2143116"/>
            <a:ext cx="2991600" cy="9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ru-RU" sz="1800" b="0" i="0" u="none" strike="noStrike" cap="none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Входная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ru-RU" sz="1800" b="0" i="0" u="none" strike="noStrike" cap="none" dirty="0" err="1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коуч-сессия</a:t>
            </a:r>
            <a:endParaRPr sz="1800" b="0" i="0" u="none" strike="noStrike" cap="none">
              <a:solidFill>
                <a:srgbClr val="0048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258" name="Google Shape;258;p44"/>
          <p:cNvCxnSpPr>
            <a:endCxn id="10244" idx="2"/>
          </p:cNvCxnSpPr>
          <p:nvPr/>
        </p:nvCxnSpPr>
        <p:spPr>
          <a:xfrm>
            <a:off x="3452794" y="2928934"/>
            <a:ext cx="6613551" cy="2582839"/>
          </a:xfrm>
          <a:prstGeom prst="curvedConnector4">
            <a:avLst>
              <a:gd name="adj1" fmla="val 44287"/>
              <a:gd name="adj2" fmla="val 108851"/>
            </a:avLst>
          </a:prstGeom>
          <a:noFill/>
          <a:ln w="38100" cap="flat" cmpd="sng">
            <a:solidFill>
              <a:srgbClr val="0033A0"/>
            </a:solidFill>
            <a:prstDash val="dash"/>
            <a:round/>
            <a:headEnd type="none" w="sm" len="sm"/>
            <a:tailEnd type="none" w="sm" len="sm"/>
          </a:ln>
        </p:spPr>
      </p:cxnSp>
      <p:pic>
        <p:nvPicPr>
          <p:cNvPr id="259" name="Google Shape;259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2398" y="2786058"/>
            <a:ext cx="2494504" cy="2333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44"/>
          <p:cNvPicPr preferRelativeResize="0"/>
          <p:nvPr/>
        </p:nvPicPr>
        <p:blipFill rotWithShape="1">
          <a:blip r:embed="rId4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5238744" y="3143248"/>
            <a:ext cx="2000264" cy="1928826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44"/>
          <p:cNvSpPr txBox="1"/>
          <p:nvPr/>
        </p:nvSpPr>
        <p:spPr>
          <a:xfrm>
            <a:off x="5024430" y="2500306"/>
            <a:ext cx="2857520" cy="500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 smtClean="0">
                <a:solidFill>
                  <a:srgbClr val="0033A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Колесо компетенций</a:t>
            </a:r>
            <a:endParaRPr sz="1800" b="0" i="0" u="none" strike="noStrike" cap="none">
              <a:solidFill>
                <a:srgbClr val="0033A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" name="Google Shape;261;p44"/>
          <p:cNvSpPr txBox="1"/>
          <p:nvPr/>
        </p:nvSpPr>
        <p:spPr>
          <a:xfrm>
            <a:off x="8453454" y="2928934"/>
            <a:ext cx="3214710" cy="500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0" i="0" u="none" strike="noStrike" cap="none" dirty="0" smtClean="0">
                <a:solidFill>
                  <a:srgbClr val="0033A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Индивидуальный план профессионального развития</a:t>
            </a:r>
            <a:endParaRPr sz="1800" b="0" i="0" u="none" strike="noStrike" cap="none">
              <a:solidFill>
                <a:srgbClr val="0033A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0244" name="Picture 4" descr="Picture background"/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lum bright="10000" contrast="20000"/>
          </a:blip>
          <a:srcRect/>
          <a:stretch>
            <a:fillRect/>
          </a:stretch>
        </p:blipFill>
        <p:spPr bwMode="auto">
          <a:xfrm>
            <a:off x="9310710" y="4000504"/>
            <a:ext cx="1511269" cy="15112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3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00" cy="40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</a:pPr>
            <a:fld id="{00000000-1234-1234-1234-123412341234}" type="slidenum">
              <a:rPr lang="ru-RU"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9B3E7"/>
                </a:buClr>
                <a:buSzPts val="1000"/>
                <a:buFont typeface="Montserrat"/>
                <a:buNone/>
              </a:pPr>
              <a:t>5</a:t>
            </a:fld>
            <a:endParaRPr sz="1000" b="0" i="0" u="none" strike="noStrike" cap="none">
              <a:solidFill>
                <a:srgbClr val="69B3E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2" name="Google Shape;242;p43"/>
          <p:cNvSpPr/>
          <p:nvPr/>
        </p:nvSpPr>
        <p:spPr>
          <a:xfrm>
            <a:off x="1364455" y="550448"/>
            <a:ext cx="9051900" cy="9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Montserrat SemiBold"/>
              <a:buNone/>
            </a:pPr>
            <a:r>
              <a:rPr lang="ru-RU" sz="38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SemiBold"/>
              </a:rPr>
              <a:t>Наставник</a:t>
            </a:r>
            <a:endParaRPr lang="ru-RU" sz="3800" dirty="0">
              <a:solidFill>
                <a:srgbClr val="004899"/>
              </a:solidFill>
              <a:latin typeface="Montserrat Medium"/>
              <a:ea typeface="Montserrat Medium"/>
              <a:cs typeface="Montserrat Medium"/>
              <a:sym typeface="Montserrat SemiBold"/>
            </a:endParaRPr>
          </a:p>
        </p:txBody>
      </p:sp>
      <p:sp>
        <p:nvSpPr>
          <p:cNvPr id="243" name="Google Shape;243;p43"/>
          <p:cNvSpPr/>
          <p:nvPr/>
        </p:nvSpPr>
        <p:spPr>
          <a:xfrm>
            <a:off x="541476" y="586750"/>
            <a:ext cx="631357" cy="841185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>
            <a:noFill/>
          </a:ln>
          <a:effectLst>
            <a:outerShdw blurRad="127080" dist="3816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Montserrat SemiBold"/>
              <a:buNone/>
            </a:pP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43"/>
          <p:cNvSpPr txBox="1"/>
          <p:nvPr/>
        </p:nvSpPr>
        <p:spPr>
          <a:xfrm>
            <a:off x="2524100" y="2285992"/>
            <a:ext cx="2857520" cy="314327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2800" b="0" i="0" u="none" strike="noStrike" cap="none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внутренний</a:t>
            </a:r>
            <a:endParaRPr sz="2800" b="0" i="0" u="none" strike="noStrike" cap="none">
              <a:solidFill>
                <a:srgbClr val="0048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ru-RU" sz="20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организационная и социальная адаптация</a:t>
            </a:r>
            <a: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/>
            </a:r>
            <a:b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/>
            </a:r>
            <a:b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(в коллективе, на новом рабочем месте, </a:t>
            </a:r>
            <a:b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 правилам и нормам организации</a:t>
            </a:r>
            <a: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)</a:t>
            </a:r>
            <a:endParaRPr lang="ru-RU" sz="1600" dirty="0">
              <a:solidFill>
                <a:srgbClr val="0048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5" name="Google Shape;245;p43"/>
          <p:cNvSpPr txBox="1"/>
          <p:nvPr/>
        </p:nvSpPr>
        <p:spPr>
          <a:xfrm>
            <a:off x="6453190" y="2285992"/>
            <a:ext cx="2857520" cy="32147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28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внешний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профессиональная </a:t>
            </a:r>
            <a:r>
              <a:rPr lang="ru-RU" sz="20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адаптация</a:t>
            </a:r>
            <a:br>
              <a:rPr lang="ru-RU" sz="20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-RU" sz="20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/>
            </a:r>
            <a:br>
              <a:rPr lang="ru-RU" sz="20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(знакомство </a:t>
            </a:r>
            <a:b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</a:t>
            </a:r>
            <a: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направлениями, технологиями, инструментами </a:t>
            </a:r>
            <a: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/>
            </a:r>
            <a:b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 </a:t>
            </a:r>
            <a: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формами </a:t>
            </a:r>
            <a:r>
              <a:rPr lang="ru-RU" sz="16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работы)</a:t>
            </a:r>
            <a:endParaRPr lang="ru-RU" sz="1600" dirty="0" smtClean="0">
              <a:solidFill>
                <a:srgbClr val="0048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100"/>
              <a:buFont typeface="Arial"/>
              <a:buNone/>
            </a:pPr>
            <a:endParaRPr lang="ru-RU" sz="2000" dirty="0">
              <a:solidFill>
                <a:srgbClr val="0048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46" name="Google Shape;246;p43"/>
          <p:cNvPicPr preferRelativeResize="0"/>
          <p:nvPr/>
        </p:nvPicPr>
        <p:blipFill rotWithShape="1">
          <a:blip r:embed="rId3">
            <a:alphaModFix/>
          </a:blip>
          <a:srcRect t="-1910" b="1909"/>
          <a:stretch/>
        </p:blipFill>
        <p:spPr>
          <a:xfrm>
            <a:off x="238084" y="1643050"/>
            <a:ext cx="2365524" cy="417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24" y="1785926"/>
            <a:ext cx="1729300" cy="405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5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00" cy="40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</a:pPr>
            <a:fld id="{00000000-1234-1234-1234-123412341234}" type="slidenum">
              <a:rPr lang="ru-RU"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9B3E7"/>
                </a:buClr>
                <a:buSzPts val="1000"/>
                <a:buFont typeface="Montserrat"/>
                <a:buNone/>
              </a:pPr>
              <a:t>6</a:t>
            </a:fld>
            <a:endParaRPr sz="1000" b="0" i="0" u="none" strike="noStrike" cap="none">
              <a:solidFill>
                <a:srgbClr val="69B3E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7" name="Google Shape;267;p45"/>
          <p:cNvSpPr txBox="1"/>
          <p:nvPr/>
        </p:nvSpPr>
        <p:spPr>
          <a:xfrm>
            <a:off x="952464" y="2357430"/>
            <a:ext cx="3643338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ru-RU" sz="2100" b="0" i="0" u="none" strike="noStrike" cap="none" dirty="0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Решение внутренних </a:t>
            </a:r>
            <a:r>
              <a:rPr lang="ru-RU" sz="2100" b="0" i="0" u="none" strike="noStrike" cap="none" dirty="0" smtClean="0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ru-RU" sz="2100" b="0" i="0" u="none" strike="noStrike" cap="none" dirty="0" smtClean="0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2100" b="0" i="0" u="none" strike="noStrike" cap="none" dirty="0" smtClean="0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конфликтов</a:t>
            </a:r>
            <a:endParaRPr sz="2100" b="0" i="0" u="none" strike="noStrike" cap="none">
              <a:solidFill>
                <a:srgbClr val="0033A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8" name="Google Shape;268;p45"/>
          <p:cNvSpPr txBox="1"/>
          <p:nvPr/>
        </p:nvSpPr>
        <p:spPr>
          <a:xfrm>
            <a:off x="952464" y="3643314"/>
            <a:ext cx="42525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ru-RU" sz="2100" b="0" i="0" u="none" strike="noStrike" cap="none" dirty="0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Преодоление психологических проблем</a:t>
            </a:r>
            <a:endParaRPr sz="2100" b="0" i="0" u="none" strike="noStrike" cap="none">
              <a:solidFill>
                <a:srgbClr val="0033A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9" name="Google Shape;269;p45"/>
          <p:cNvSpPr txBox="1"/>
          <p:nvPr/>
        </p:nvSpPr>
        <p:spPr>
          <a:xfrm>
            <a:off x="952464" y="4929198"/>
            <a:ext cx="7786742" cy="1000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2100"/>
              <a:buFont typeface="Arial"/>
              <a:buNone/>
            </a:pPr>
            <a:r>
              <a:rPr lang="ru-RU" sz="2100" b="0" i="0" u="none" strike="noStrike" cap="none" dirty="0" smtClean="0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Работа со стрессом</a:t>
            </a:r>
            <a:r>
              <a:rPr lang="ru-RU" sz="2100" b="0" i="0" u="none" strike="noStrike" cap="none" dirty="0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, тревогой, </a:t>
            </a:r>
            <a:r>
              <a:rPr lang="ru-RU" sz="2100" b="0" i="0" u="none" strike="noStrike" cap="none" dirty="0" smtClean="0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ru-RU" sz="2100" b="0" i="0" u="none" strike="noStrike" cap="none" dirty="0" smtClean="0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2100" b="0" i="0" u="none" strike="noStrike" cap="none" dirty="0" smtClean="0">
                <a:solidFill>
                  <a:srgbClr val="0033A0"/>
                </a:solidFill>
                <a:latin typeface="Montserrat"/>
                <a:ea typeface="Montserrat"/>
                <a:cs typeface="Montserrat"/>
                <a:sym typeface="Montserrat"/>
              </a:rPr>
              <a:t>напряжением</a:t>
            </a:r>
            <a:endParaRPr sz="2100" b="0" i="0" u="none" strike="noStrike" cap="none">
              <a:solidFill>
                <a:srgbClr val="0033A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4" name="Google Shape;274;p45"/>
          <p:cNvSpPr/>
          <p:nvPr/>
        </p:nvSpPr>
        <p:spPr>
          <a:xfrm>
            <a:off x="521601" y="606625"/>
            <a:ext cx="631357" cy="841185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>
            <a:noFill/>
          </a:ln>
          <a:effectLst>
            <a:outerShdw blurRad="127080" dist="3816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Montserrat SemiBold"/>
              <a:buNone/>
            </a:pP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45"/>
          <p:cNvSpPr/>
          <p:nvPr/>
        </p:nvSpPr>
        <p:spPr>
          <a:xfrm>
            <a:off x="1294405" y="570323"/>
            <a:ext cx="9051900" cy="9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9"/>
              </a:buClr>
              <a:buSzPts val="5400"/>
              <a:buFont typeface="Montserrat SemiBold"/>
              <a:buNone/>
            </a:pPr>
            <a:r>
              <a:rPr lang="ru-RU" sz="38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SemiBold"/>
              </a:rPr>
              <a:t>Психолог</a:t>
            </a:r>
            <a:endParaRPr lang="ru-RU" sz="3800" dirty="0">
              <a:solidFill>
                <a:srgbClr val="004899"/>
              </a:solidFill>
              <a:latin typeface="Montserrat Medium"/>
              <a:ea typeface="Montserrat Medium"/>
              <a:cs typeface="Montserrat Medium"/>
              <a:sym typeface="Montserrat SemiBold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034002E-CAA6-4A81-A533-FD404103E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596330" y="1643050"/>
            <a:ext cx="2603541" cy="4358868"/>
          </a:xfrm>
          <a:prstGeom prst="rect">
            <a:avLst/>
          </a:prstGeom>
        </p:spPr>
      </p:pic>
      <p:pic>
        <p:nvPicPr>
          <p:cNvPr id="13" name="Рисунок 23">
            <a:extLst>
              <a:ext uri="{FF2B5EF4-FFF2-40B4-BE49-F238E27FC236}">
                <a16:creationId xmlns:a16="http://schemas.microsoft.com/office/drawing/2014/main" xmlns="" id="{335241B8-53A4-4A0C-8103-89EE696394AA}"/>
              </a:ext>
            </a:extLst>
          </p:cNvPr>
          <p:cNvPicPr/>
          <p:nvPr/>
        </p:nvPicPr>
        <p:blipFill>
          <a:blip r:embed="rId9"/>
          <a:srcRect r="74411" b="-954"/>
          <a:stretch/>
        </p:blipFill>
        <p:spPr>
          <a:xfrm>
            <a:off x="6738942" y="214290"/>
            <a:ext cx="1868749" cy="5812613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6"/>
          <p:cNvSpPr/>
          <p:nvPr/>
        </p:nvSpPr>
        <p:spPr>
          <a:xfrm>
            <a:off x="1166778" y="642918"/>
            <a:ext cx="965938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9"/>
              </a:buClr>
              <a:buSzPts val="2800"/>
              <a:buFont typeface="Montserrat SemiBold"/>
              <a:buNone/>
            </a:pPr>
            <a:r>
              <a:rPr lang="ru-RU" sz="3800" dirty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SemiBold"/>
              </a:rPr>
              <a:t>Триединая система </a:t>
            </a:r>
            <a:r>
              <a:rPr lang="ru-RU" sz="3800" dirty="0" smtClean="0">
                <a:solidFill>
                  <a:srgbClr val="004899"/>
                </a:solidFill>
                <a:latin typeface="Montserrat Medium"/>
                <a:ea typeface="Montserrat Medium"/>
                <a:cs typeface="Montserrat Medium"/>
                <a:sym typeface="Montserrat SemiBold"/>
              </a:rPr>
              <a:t>наставничества</a:t>
            </a:r>
            <a:endParaRPr lang="ru-RU" sz="3800" dirty="0">
              <a:solidFill>
                <a:srgbClr val="004899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281" name="Google Shape;281;p46"/>
          <p:cNvSpPr txBox="1">
            <a:spLocks noGrp="1"/>
          </p:cNvSpPr>
          <p:nvPr>
            <p:ph type="sldNum" idx="12"/>
          </p:nvPr>
        </p:nvSpPr>
        <p:spPr>
          <a:xfrm>
            <a:off x="11712600" y="6504480"/>
            <a:ext cx="479160" cy="406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000"/>
              <a:buFont typeface="Montserrat"/>
              <a:buNone/>
            </a:pPr>
            <a:fld id="{00000000-1234-1234-1234-123412341234}" type="slidenum">
              <a:rPr lang="ru-RU" sz="10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9B3E7"/>
                </a:buClr>
                <a:buSzPts val="1000"/>
                <a:buFont typeface="Montserrat"/>
                <a:buNone/>
              </a:pPr>
              <a:t>7</a:t>
            </a:fld>
            <a:endParaRPr sz="1000" b="0" i="0" u="none" strike="noStrike" cap="none">
              <a:solidFill>
                <a:srgbClr val="69B3E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2" name="Google Shape;282;p46"/>
          <p:cNvSpPr/>
          <p:nvPr/>
        </p:nvSpPr>
        <p:spPr>
          <a:xfrm>
            <a:off x="2127081" y="1884492"/>
            <a:ext cx="3664200" cy="3678300"/>
          </a:xfrm>
          <a:prstGeom prst="ellipse">
            <a:avLst/>
          </a:prstGeom>
          <a:noFill/>
          <a:ln w="76200" cap="flat" cmpd="sng">
            <a:solidFill>
              <a:srgbClr val="004899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46"/>
          <p:cNvSpPr txBox="1"/>
          <p:nvPr/>
        </p:nvSpPr>
        <p:spPr>
          <a:xfrm>
            <a:off x="586551" y="5270763"/>
            <a:ext cx="2127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ru-RU" sz="2100" b="1" i="0" u="none" strike="noStrike" cap="none">
                <a:solidFill>
                  <a:srgbClr val="004899"/>
                </a:solidFill>
                <a:latin typeface="Montserrat"/>
                <a:ea typeface="Montserrat"/>
                <a:cs typeface="Montserrat"/>
                <a:sym typeface="Montserrat"/>
              </a:rPr>
              <a:t>Наставник</a:t>
            </a:r>
            <a:endParaRPr sz="2100" b="1" i="0" u="none" strike="noStrike" cap="none">
              <a:solidFill>
                <a:srgbClr val="0048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" name="Google Shape;284;p46"/>
          <p:cNvSpPr txBox="1"/>
          <p:nvPr/>
        </p:nvSpPr>
        <p:spPr>
          <a:xfrm>
            <a:off x="530421" y="1519800"/>
            <a:ext cx="2127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ru-RU" sz="2100" b="1" i="0" u="none" strike="noStrike" cap="none">
                <a:solidFill>
                  <a:srgbClr val="004899"/>
                </a:solidFill>
                <a:latin typeface="Montserrat"/>
                <a:ea typeface="Montserrat"/>
                <a:cs typeface="Montserrat"/>
                <a:sym typeface="Montserrat"/>
              </a:rPr>
              <a:t>Коуч</a:t>
            </a:r>
            <a:endParaRPr sz="2100" b="1" i="0" u="none" strike="noStrike" cap="none">
              <a:solidFill>
                <a:srgbClr val="0048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5" name="Google Shape;285;p46"/>
          <p:cNvSpPr txBox="1"/>
          <p:nvPr/>
        </p:nvSpPr>
        <p:spPr>
          <a:xfrm>
            <a:off x="0" y="3192168"/>
            <a:ext cx="2127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ru-RU" sz="2100" b="1" i="0" u="none" strike="noStrike" cap="none">
                <a:solidFill>
                  <a:srgbClr val="004899"/>
                </a:solidFill>
                <a:latin typeface="Montserrat"/>
                <a:ea typeface="Montserrat"/>
                <a:cs typeface="Montserrat"/>
                <a:sym typeface="Montserrat"/>
              </a:rPr>
              <a:t>Психолог</a:t>
            </a:r>
            <a:endParaRPr sz="2100" b="1" i="0" u="none" strike="noStrike" cap="none">
              <a:solidFill>
                <a:srgbClr val="0048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6" name="Google Shape;286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2557" y="2048899"/>
            <a:ext cx="1898779" cy="312998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46"/>
          <p:cNvSpPr txBox="1"/>
          <p:nvPr/>
        </p:nvSpPr>
        <p:spPr>
          <a:xfrm>
            <a:off x="1151937" y="5686772"/>
            <a:ext cx="1087200" cy="3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-RU" sz="1500" b="0" i="1" u="none" strike="noStrike" cap="none">
                <a:solidFill>
                  <a:srgbClr val="004899"/>
                </a:solidFill>
                <a:latin typeface="Montserrat"/>
                <a:ea typeface="Montserrat"/>
                <a:cs typeface="Montserrat"/>
                <a:sym typeface="Montserrat"/>
              </a:rPr>
              <a:t>научит</a:t>
            </a:r>
            <a:endParaRPr sz="1500" b="0" i="1" u="none" strike="noStrike" cap="none">
              <a:solidFill>
                <a:srgbClr val="0048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8" name="Google Shape;288;p46"/>
          <p:cNvSpPr txBox="1"/>
          <p:nvPr/>
        </p:nvSpPr>
        <p:spPr>
          <a:xfrm>
            <a:off x="765473" y="1929486"/>
            <a:ext cx="1656900" cy="3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-RU" sz="1500" b="0" i="1" u="none" strike="noStrike" cap="none" dirty="0">
                <a:solidFill>
                  <a:srgbClr val="004899"/>
                </a:solidFill>
                <a:latin typeface="Montserrat"/>
                <a:ea typeface="Montserrat"/>
                <a:cs typeface="Montserrat"/>
                <a:sym typeface="Montserrat"/>
              </a:rPr>
              <a:t>направит</a:t>
            </a:r>
            <a:endParaRPr sz="1500" b="0" i="1" u="none" strike="noStrike" cap="none">
              <a:solidFill>
                <a:srgbClr val="0048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9" name="Google Shape;289;p46"/>
          <p:cNvSpPr txBox="1"/>
          <p:nvPr/>
        </p:nvSpPr>
        <p:spPr>
          <a:xfrm>
            <a:off x="235039" y="3600125"/>
            <a:ext cx="1656900" cy="3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-RU" sz="1500" b="0" i="1" u="none" strike="noStrike" cap="none">
                <a:solidFill>
                  <a:srgbClr val="004899"/>
                </a:solidFill>
                <a:latin typeface="Montserrat"/>
                <a:ea typeface="Montserrat"/>
                <a:cs typeface="Montserrat"/>
                <a:sym typeface="Montserrat"/>
              </a:rPr>
              <a:t>поддержит</a:t>
            </a:r>
            <a:endParaRPr sz="1500" b="0" i="1" u="none" strike="noStrike" cap="none">
              <a:solidFill>
                <a:srgbClr val="0048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0" name="Google Shape;290;p46"/>
          <p:cNvSpPr txBox="1"/>
          <p:nvPr/>
        </p:nvSpPr>
        <p:spPr>
          <a:xfrm>
            <a:off x="7881950" y="1500174"/>
            <a:ext cx="3067155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ru-RU" sz="2600" dirty="0">
                <a:solidFill>
                  <a:srgbClr val="004899"/>
                </a:solidFill>
                <a:latin typeface="Montserrat"/>
                <a:ea typeface="Montserrat"/>
                <a:cs typeface="Montserrat"/>
                <a:sym typeface="Montserrat"/>
              </a:rPr>
              <a:t>Адаптация сотрудников</a:t>
            </a:r>
            <a:endParaRPr sz="2600" i="0" u="none" strike="noStrike" cap="none">
              <a:solidFill>
                <a:srgbClr val="0048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2" name="Google Shape;292;p46"/>
          <p:cNvSpPr/>
          <p:nvPr/>
        </p:nvSpPr>
        <p:spPr>
          <a:xfrm>
            <a:off x="6953256" y="1643050"/>
            <a:ext cx="500066" cy="714380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E5481D"/>
          </a:solidFill>
          <a:ln>
            <a:noFill/>
          </a:ln>
          <a:effectLst>
            <a:outerShdw blurRad="127000" dist="3810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4" name="Google Shape;294;p46"/>
          <p:cNvSpPr txBox="1"/>
          <p:nvPr/>
        </p:nvSpPr>
        <p:spPr>
          <a:xfrm>
            <a:off x="7881950" y="3071810"/>
            <a:ext cx="3067155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ru-RU" sz="2700" dirty="0">
                <a:solidFill>
                  <a:srgbClr val="004899"/>
                </a:solidFill>
                <a:latin typeface="Montserrat"/>
                <a:ea typeface="Montserrat"/>
                <a:cs typeface="Montserrat"/>
                <a:sym typeface="Montserrat"/>
              </a:rPr>
              <a:t>Развитие персонала</a:t>
            </a:r>
            <a:endParaRPr sz="2700" i="0" u="none" strike="noStrike" cap="none">
              <a:solidFill>
                <a:srgbClr val="0048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5" name="Google Shape;295;p46"/>
          <p:cNvSpPr txBox="1"/>
          <p:nvPr/>
        </p:nvSpPr>
        <p:spPr>
          <a:xfrm>
            <a:off x="7881950" y="4929198"/>
            <a:ext cx="35874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ru-RU" sz="2600" dirty="0">
                <a:solidFill>
                  <a:srgbClr val="004899"/>
                </a:solidFill>
                <a:latin typeface="Montserrat"/>
                <a:ea typeface="Montserrat"/>
                <a:cs typeface="Montserrat"/>
                <a:sym typeface="Montserrat"/>
              </a:rPr>
              <a:t>Преемственность поколений</a:t>
            </a:r>
            <a:endParaRPr sz="2600" i="0" u="none" strike="noStrike" cap="none">
              <a:solidFill>
                <a:srgbClr val="0048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Google Shape;255;p44"/>
          <p:cNvSpPr/>
          <p:nvPr/>
        </p:nvSpPr>
        <p:spPr>
          <a:xfrm>
            <a:off x="523836" y="571480"/>
            <a:ext cx="631357" cy="841185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>
            <a:noFill/>
          </a:ln>
          <a:effectLst>
            <a:outerShdw blurRad="127080" dist="3816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000" rIns="90000" bIns="45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Montserrat SemiBold"/>
              <a:buNone/>
            </a:pPr>
            <a:endParaRPr sz="4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292;p46"/>
          <p:cNvSpPr/>
          <p:nvPr/>
        </p:nvSpPr>
        <p:spPr>
          <a:xfrm>
            <a:off x="6953256" y="3214686"/>
            <a:ext cx="500066" cy="714380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E5481D"/>
          </a:solidFill>
          <a:ln>
            <a:noFill/>
          </a:ln>
          <a:effectLst>
            <a:outerShdw blurRad="127000" dist="3810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" name="Google Shape;292;p46"/>
          <p:cNvSpPr/>
          <p:nvPr/>
        </p:nvSpPr>
        <p:spPr>
          <a:xfrm>
            <a:off x="6953256" y="5072074"/>
            <a:ext cx="500066" cy="714380"/>
          </a:xfrm>
          <a:custGeom>
            <a:avLst/>
            <a:gdLst/>
            <a:ahLst/>
            <a:cxnLst/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E5481D"/>
          </a:solidFill>
          <a:ln>
            <a:noFill/>
          </a:ln>
          <a:effectLst>
            <a:outerShdw blurRad="127000" dist="38100" dir="5400000" algn="t" rotWithShape="0">
              <a:srgbClr val="0033A0">
                <a:alpha val="40000"/>
              </a:srgbClr>
            </a:outerShdw>
          </a:effectLst>
        </p:spPr>
        <p:txBody>
          <a:bodyPr spcFirstLastPara="1" wrap="square" lIns="180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48"/>
          <p:cNvPicPr preferRelativeResize="0"/>
          <p:nvPr/>
        </p:nvPicPr>
        <p:blipFill rotWithShape="1">
          <a:blip r:embed="rId3">
            <a:alphaModFix/>
          </a:blip>
          <a:srcRect l="8096"/>
          <a:stretch/>
        </p:blipFill>
        <p:spPr>
          <a:xfrm>
            <a:off x="-1" y="0"/>
            <a:ext cx="9477924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60756" y="0"/>
            <a:ext cx="8203960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15349" y="175"/>
            <a:ext cx="8676650" cy="6857648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48"/>
          <p:cNvSpPr/>
          <p:nvPr/>
        </p:nvSpPr>
        <p:spPr>
          <a:xfrm>
            <a:off x="6031724" y="2323025"/>
            <a:ext cx="6273600" cy="17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9"/>
              </a:buClr>
              <a:buSzPts val="4000"/>
              <a:buFont typeface="Montserrat SemiBold"/>
              <a:buNone/>
            </a:pPr>
            <a:r>
              <a:rPr lang="ru-RU" sz="3200" b="0" i="0" u="none" strike="noStrike" cap="none">
                <a:solidFill>
                  <a:srgbClr val="00489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"Наставник, коуч, психолог: как удержать новичка?"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48"/>
          <p:cNvSpPr/>
          <p:nvPr/>
        </p:nvSpPr>
        <p:spPr>
          <a:xfrm>
            <a:off x="5635470" y="5906480"/>
            <a:ext cx="16626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481D"/>
              </a:buClr>
              <a:buSzPts val="1200"/>
              <a:buFont typeface="Montserrat"/>
              <a:buNone/>
            </a:pPr>
            <a:r>
              <a:rPr lang="ru-RU" sz="1200" b="0" i="0" u="none" strike="noStrike" cap="none">
                <a:solidFill>
                  <a:srgbClr val="E5481D"/>
                </a:solidFill>
                <a:latin typeface="Montserrat"/>
                <a:ea typeface="Montserrat"/>
                <a:cs typeface="Montserrat"/>
                <a:sym typeface="Montserrat"/>
              </a:rPr>
              <a:t>Сочи, сентябрь 2024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66000" y="692280"/>
            <a:ext cx="1121759" cy="44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4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75440" y="692280"/>
            <a:ext cx="1067760" cy="44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48"/>
          <p:cNvSpPr/>
          <p:nvPr/>
        </p:nvSpPr>
        <p:spPr>
          <a:xfrm>
            <a:off x="5635475" y="4576975"/>
            <a:ext cx="48768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600"/>
              <a:buFont typeface="Montserrat SemiBold"/>
              <a:buNone/>
            </a:pPr>
            <a:r>
              <a:rPr lang="ru-RU" sz="1600" b="1" i="0" u="none" strike="noStrike" cap="none">
                <a:solidFill>
                  <a:srgbClr val="69B3E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Ирина Павловна Варнавская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9B3E7"/>
              </a:buClr>
              <a:buSzPts val="1200"/>
              <a:buFont typeface="Montserrat"/>
              <a:buNone/>
            </a:pPr>
            <a:r>
              <a:rPr lang="ru-RU" sz="1200" b="0" i="0" u="none" strike="noStrike" cap="none">
                <a:solidFill>
                  <a:srgbClr val="69B3E7"/>
                </a:solidFill>
                <a:latin typeface="Montserrat"/>
                <a:ea typeface="Montserrat"/>
                <a:cs typeface="Montserrat"/>
                <a:sym typeface="Montserrat"/>
              </a:rPr>
              <a:t>Министр труда и социального развития Омской области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48" descr="Изображение выглядит как текст, знак&#10;&#10;Автоматически созданное описание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938440" y="692280"/>
            <a:ext cx="941040" cy="436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191</Words>
  <PresentationFormat>Произвольный</PresentationFormat>
  <Paragraphs>75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Montserrat SemiBold</vt:lpstr>
      <vt:lpstr>Montserrat</vt:lpstr>
      <vt:lpstr>Times New Roman</vt:lpstr>
      <vt:lpstr>Montserrat Medium</vt:lpstr>
      <vt:lpstr>Calibri</vt:lpstr>
      <vt:lpstr>Office Theme</vt:lpstr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Думанская</dc:creator>
  <cp:lastModifiedBy>obazuk</cp:lastModifiedBy>
  <cp:revision>7</cp:revision>
  <dcterms:modified xsi:type="dcterms:W3CDTF">2024-09-09T12:32:07Z</dcterms:modified>
</cp:coreProperties>
</file>